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305" r:id="rId30"/>
    <p:sldId id="306" r:id="rId31"/>
    <p:sldId id="304" r:id="rId32"/>
    <p:sldId id="307" r:id="rId33"/>
    <p:sldId id="275" r:id="rId3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88" autoAdjust="0"/>
    <p:restoredTop sz="73739" autoAdjust="0"/>
  </p:normalViewPr>
  <p:slideViewPr>
    <p:cSldViewPr>
      <p:cViewPr varScale="1">
        <p:scale>
          <a:sx n="66" d="100"/>
          <a:sy n="66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E365D-6391-4CEE-BA98-69DC9D0A9F8E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E2C1C-5251-40B6-9A33-06A98AB8FB0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5161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Relationship Id="rId3" Type="http://schemas.openxmlformats.org/officeDocument/2006/relationships/hyperlink" Target="http://flashface.ctapt.de/index.php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</a:t>
            </a:fld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Mein Ergebnis bei direktem Blick auf das Foto, also ohne Vermittlung</a:t>
            </a:r>
            <a:r>
              <a:rPr lang="de-DE" baseline="0" dirty="0" smtClean="0"/>
              <a:t> durch einen „Zeugen“.</a:t>
            </a:r>
          </a:p>
          <a:p>
            <a:endParaRPr lang="de-DE" baseline="0" dirty="0" smtClean="0"/>
          </a:p>
          <a:p>
            <a:r>
              <a:rPr lang="de-DE" baseline="0" dirty="0" smtClean="0"/>
              <a:t>Customers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a priori </a:t>
            </a:r>
            <a:r>
              <a:rPr lang="de-DE" baseline="0" dirty="0" err="1" smtClean="0"/>
              <a:t>definition</a:t>
            </a:r>
            <a:r>
              <a:rPr lang="de-DE" baseline="0" dirty="0" smtClean="0"/>
              <a:t>, but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a posteriori </a:t>
            </a:r>
            <a:r>
              <a:rPr lang="de-DE" baseline="0" dirty="0" err="1" smtClean="0"/>
              <a:t>recognition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judgement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12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Der Weg von</a:t>
            </a:r>
            <a:r>
              <a:rPr lang="de-DE" baseline="0" dirty="0" smtClean="0"/>
              <a:t> den ersten Anforderungen zur fertigen Software ist auch für den Kunden unklar.</a:t>
            </a:r>
          </a:p>
          <a:p>
            <a:r>
              <a:rPr lang="de-DE" baseline="0" dirty="0" smtClean="0"/>
              <a:t>Eine Expedition.</a:t>
            </a:r>
          </a:p>
          <a:p>
            <a:r>
              <a:rPr lang="de-DE" baseline="0" dirty="0" smtClean="0"/>
              <a:t>Die abgebrochen werden können sollte an jedem Punkt. Oder deren Weg sich immer wieder verändern können sollte.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www.sigs-datacom.de</a:t>
            </a:r>
            <a:r>
              <a:rPr lang="de-DE" sz="1200" dirty="0" smtClean="0"/>
              <a:t>/</a:t>
            </a:r>
            <a:r>
              <a:rPr lang="de-DE" sz="1200" dirty="0" err="1" smtClean="0"/>
              <a:t>fileadmin</a:t>
            </a:r>
            <a:r>
              <a:rPr lang="de-DE" sz="1200" dirty="0" smtClean="0"/>
              <a:t>/</a:t>
            </a:r>
            <a:r>
              <a:rPr lang="de-DE" sz="1200" dirty="0" err="1" smtClean="0"/>
              <a:t>user_upload</a:t>
            </a:r>
            <a:r>
              <a:rPr lang="de-DE" sz="1200" dirty="0" smtClean="0"/>
              <a:t>/</a:t>
            </a:r>
            <a:r>
              <a:rPr lang="de-DE" sz="1200" dirty="0" err="1" smtClean="0"/>
              <a:t>zeitschriften</a:t>
            </a:r>
            <a:r>
              <a:rPr lang="de-DE" sz="1200" dirty="0" smtClean="0"/>
              <a:t>/</a:t>
            </a:r>
            <a:r>
              <a:rPr lang="de-DE" sz="1200" dirty="0" err="1" smtClean="0"/>
              <a:t>os</a:t>
            </a:r>
            <a:r>
              <a:rPr lang="de-DE" sz="1200" dirty="0" smtClean="0"/>
              <a:t>/2005/01/oestereich_OS_01_05.pdf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547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Software über lange Zeit entwickeln ist </a:t>
            </a:r>
            <a:r>
              <a:rPr lang="de-DE" dirty="0" err="1" smtClean="0"/>
              <a:t>Pimpen</a:t>
            </a:r>
            <a:r>
              <a:rPr lang="de-DE" dirty="0" smtClean="0"/>
              <a:t> (nicht Entwicklung</a:t>
            </a:r>
            <a:r>
              <a:rPr lang="de-DE" baseline="0" dirty="0" smtClean="0"/>
              <a:t> und dann Wartung).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973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Ohne, dass ständig </a:t>
            </a:r>
            <a:r>
              <a:rPr lang="de-DE" dirty="0" err="1" smtClean="0"/>
              <a:t>jmd</a:t>
            </a:r>
            <a:r>
              <a:rPr lang="de-DE" dirty="0" smtClean="0"/>
              <a:t> zieht, wird</a:t>
            </a:r>
            <a:r>
              <a:rPr lang="de-DE" baseline="0" dirty="0" smtClean="0"/>
              <a:t> Verschwendung erzeugt.</a:t>
            </a:r>
          </a:p>
          <a:p>
            <a:r>
              <a:rPr lang="de-DE" baseline="0" dirty="0" smtClean="0"/>
              <a:t>Ein Anti-Pattern: fehlendes Interesse an der Abnahme.</a:t>
            </a:r>
            <a:endParaRPr lang="de-DE" dirty="0" smtClean="0"/>
          </a:p>
          <a:p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http://</a:t>
            </a:r>
            <a:r>
              <a:rPr lang="en-US" sz="1200" dirty="0" err="1" smtClean="0"/>
              <a:t>mhstatic.de</a:t>
            </a:r>
            <a:r>
              <a:rPr lang="en-US" sz="1200" dirty="0" smtClean="0"/>
              <a:t>/</a:t>
            </a:r>
            <a:r>
              <a:rPr lang="en-US" sz="1200" dirty="0" err="1" smtClean="0"/>
              <a:t>fm</a:t>
            </a:r>
            <a:r>
              <a:rPr lang="en-US" sz="1200" dirty="0" smtClean="0"/>
              <a:t>/1/thumbnails/IMG_5303.jpg.2432111.jpg</a:t>
            </a:r>
            <a:endParaRPr lang="de-DE" sz="12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3699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Es kann</a:t>
            </a:r>
            <a:r>
              <a:rPr lang="de-DE" baseline="0" dirty="0" smtClean="0"/>
              <a:t> nicht darum gehen, Anforderungen einfach auf „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“ zu setzen.</a:t>
            </a:r>
          </a:p>
          <a:p>
            <a:r>
              <a:rPr lang="de-DE" baseline="0" dirty="0" smtClean="0"/>
              <a:t>„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“ ist nur ein Mittel, kein Ziel.</a:t>
            </a:r>
          </a:p>
          <a:p>
            <a:r>
              <a:rPr lang="de-DE" baseline="0" dirty="0" smtClean="0"/>
              <a:t>Das Ziel ist Zufriedenheit – und die kann auch ohne Vollständigkeit entstehen.</a:t>
            </a:r>
          </a:p>
          <a:p>
            <a:r>
              <a:rPr lang="de-DE" baseline="0" dirty="0" smtClean="0"/>
              <a:t>Ständig weiter zu entwickeln, ist daher das Wichtigste.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www.planet-wissen.de</a:t>
            </a:r>
            <a:r>
              <a:rPr lang="de-DE" sz="1200" dirty="0" smtClean="0"/>
              <a:t>/</a:t>
            </a:r>
            <a:r>
              <a:rPr lang="de-DE" sz="1200" dirty="0" err="1" smtClean="0"/>
              <a:t>politik_geschichte</a:t>
            </a:r>
            <a:r>
              <a:rPr lang="de-DE" sz="1200" dirty="0" smtClean="0"/>
              <a:t>/</a:t>
            </a:r>
            <a:r>
              <a:rPr lang="de-DE" sz="1200" dirty="0" err="1" smtClean="0"/>
              <a:t>urzeit</a:t>
            </a:r>
            <a:r>
              <a:rPr lang="de-DE" sz="1200" dirty="0" smtClean="0"/>
              <a:t>/</a:t>
            </a:r>
            <a:r>
              <a:rPr lang="de-DE" sz="1200" dirty="0" err="1" smtClean="0"/>
              <a:t>afrika_wiege_der_menschheit</a:t>
            </a:r>
            <a:r>
              <a:rPr lang="de-DE" sz="1200" dirty="0" smtClean="0"/>
              <a:t>/</a:t>
            </a:r>
            <a:r>
              <a:rPr lang="de-DE" sz="1200" dirty="0" err="1" smtClean="0"/>
              <a:t>img</a:t>
            </a:r>
            <a:r>
              <a:rPr lang="de-DE" sz="1200" dirty="0" smtClean="0"/>
              <a:t>/</a:t>
            </a:r>
            <a:r>
              <a:rPr lang="de-DE" sz="1200" dirty="0" err="1" smtClean="0"/>
              <a:t>intro_aufstieg_gang_g.jpg</a:t>
            </a:r>
            <a:endParaRPr lang="de-DE" sz="1200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321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Alles kann sich ständig ändern. Notsituation können entstehen.</a:t>
            </a:r>
          </a:p>
          <a:p>
            <a:r>
              <a:rPr lang="de-DE" dirty="0" smtClean="0"/>
              <a:t>Darauf</a:t>
            </a:r>
            <a:r>
              <a:rPr lang="de-DE" baseline="0" dirty="0" smtClean="0"/>
              <a:t> zu reagieren, ist wichtiger, als ein </a:t>
            </a:r>
            <a:r>
              <a:rPr lang="de-DE" baseline="0" dirty="0" err="1" smtClean="0"/>
              <a:t>Commitment</a:t>
            </a:r>
            <a:r>
              <a:rPr lang="de-DE" baseline="0" dirty="0" smtClean="0"/>
              <a:t> einzuhalten.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dirty="0" smtClean="0"/>
              <a:t>http://www.n24.de/media/_fotos/1politik/2008_2/mrz_2/080317_1/</a:t>
            </a:r>
            <a:r>
              <a:rPr lang="pl-PL" sz="1200" dirty="0" err="1" smtClean="0"/>
              <a:t>qrf_dpa.jpg</a:t>
            </a:r>
            <a:endParaRPr lang="de-DE" sz="1200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92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dirty="0" smtClean="0"/>
              <a:t>http://</a:t>
            </a:r>
            <a:r>
              <a:rPr lang="nl-NL" sz="1200" dirty="0" err="1" smtClean="0"/>
              <a:t>www.slenderline.net</a:t>
            </a:r>
            <a:r>
              <a:rPr lang="nl-NL" sz="1200" dirty="0" smtClean="0"/>
              <a:t>/</a:t>
            </a:r>
            <a:r>
              <a:rPr lang="nl-NL" sz="1200" dirty="0" err="1" smtClean="0"/>
              <a:t>duitshtml</a:t>
            </a:r>
            <a:r>
              <a:rPr lang="nl-NL" sz="1200" dirty="0" smtClean="0"/>
              <a:t>/spinning/spinning/image003.gif</a:t>
            </a:r>
            <a:endParaRPr lang="de-DE" sz="12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0861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Backlog</a:t>
            </a:r>
            <a:r>
              <a:rPr lang="de-DE" baseline="0" dirty="0" smtClean="0"/>
              <a:t> in Anforderungen von 1 Tag zerlegen.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0771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Softwareentwicklung</a:t>
            </a:r>
            <a:r>
              <a:rPr lang="de-DE" baseline="0" dirty="0" smtClean="0"/>
              <a:t> ist lernen. Lernen braucht Feedback.</a:t>
            </a:r>
          </a:p>
          <a:p>
            <a:r>
              <a:rPr lang="de-DE" baseline="0" dirty="0" smtClean="0"/>
              <a:t>Wer lernt? Der Entwickler und (!) der Kunde.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729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Die</a:t>
            </a:r>
            <a:r>
              <a:rPr lang="de-DE" baseline="0" dirty="0" smtClean="0"/>
              <a:t> 1-Tag-Happen flexibel realisieren. Ständiger Wechsel ist ok.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2193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Softwareentwicklung ist kein langer ruhiger Fluss!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www.duedderreisen.de</a:t>
            </a:r>
            <a:r>
              <a:rPr lang="de-DE" sz="1200" dirty="0" smtClean="0"/>
              <a:t>/</a:t>
            </a:r>
            <a:r>
              <a:rPr lang="de-DE" sz="1200" dirty="0" err="1" smtClean="0"/>
              <a:t>fileadmin</a:t>
            </a:r>
            <a:r>
              <a:rPr lang="de-DE" sz="1200" dirty="0" smtClean="0"/>
              <a:t>/</a:t>
            </a:r>
            <a:r>
              <a:rPr lang="de-DE" sz="1200" dirty="0" err="1" smtClean="0"/>
              <a:t>webbilder</a:t>
            </a:r>
            <a:r>
              <a:rPr lang="de-DE" sz="1200" dirty="0" smtClean="0"/>
              <a:t>/_</a:t>
            </a:r>
            <a:r>
              <a:rPr lang="de-DE" sz="1200" dirty="0" err="1" smtClean="0"/>
              <a:t>hires</a:t>
            </a:r>
            <a:r>
              <a:rPr lang="de-DE" sz="1200" dirty="0" smtClean="0"/>
              <a:t>/ZIM_DIV_059_20070326_BR.jpg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93355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Die Software wächst in kleinen Schritten,</a:t>
            </a:r>
            <a:r>
              <a:rPr lang="de-DE" baseline="0" dirty="0" smtClean="0"/>
              <a:t> da wo es nötig scheint.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9124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Um</a:t>
            </a:r>
            <a:r>
              <a:rPr lang="de-DE" baseline="0" dirty="0" smtClean="0"/>
              <a:t> auf Notsituationen reagieren zu können, Personalpuffer vorhalten.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8482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www.hna.de</a:t>
            </a:r>
            <a:r>
              <a:rPr lang="de-DE" sz="1200" dirty="0" smtClean="0"/>
              <a:t>/</a:t>
            </a:r>
            <a:r>
              <a:rPr lang="de-DE" sz="1200" dirty="0" err="1" smtClean="0"/>
              <a:t>bilder</a:t>
            </a:r>
            <a:r>
              <a:rPr lang="de-DE" sz="1200" dirty="0" smtClean="0"/>
              <a:t>/2012/01/10/1557607/1865362629-gesundheit-sport-workout-schwitzen-spass-training.9.jpg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8449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33</a:t>
            </a:fld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Get</a:t>
            </a:r>
            <a:r>
              <a:rPr lang="de-DE" dirty="0" smtClean="0"/>
              <a:t> real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emergencies</a:t>
            </a:r>
            <a:r>
              <a:rPr lang="de-DE" dirty="0" smtClean="0"/>
              <a:t>! Der</a:t>
            </a:r>
            <a:r>
              <a:rPr lang="de-DE" baseline="0" dirty="0" smtClean="0"/>
              <a:t> Notfall lauert überall. Unterbrechungen sind die Norm.</a:t>
            </a:r>
            <a:endParaRPr lang="de-DE" dirty="0" smtClean="0"/>
          </a:p>
          <a:p>
            <a:endParaRPr lang="de-DE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Sofort behandeln!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Bald behandeln. Morgen ist ok.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Irgendwann behandeln.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803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Je größer das zu Schätzende</a:t>
            </a:r>
            <a:r>
              <a:rPr lang="de-DE" baseline="0" dirty="0" smtClean="0"/>
              <a:t>, desto ungenauer die Schätzung.</a:t>
            </a:r>
            <a:endParaRPr lang="de-DE" dirty="0" smtClean="0"/>
          </a:p>
          <a:p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http://what-</a:t>
            </a:r>
            <a:r>
              <a:rPr lang="en-US" sz="1200" dirty="0" err="1" smtClean="0"/>
              <a:t>buddha</a:t>
            </a:r>
            <a:r>
              <a:rPr lang="en-US" sz="1200" dirty="0" smtClean="0"/>
              <a:t>-</a:t>
            </a:r>
            <a:r>
              <a:rPr lang="en-US" sz="1200" dirty="0" err="1" smtClean="0"/>
              <a:t>said.net</a:t>
            </a:r>
            <a:r>
              <a:rPr lang="en-US" sz="1200" dirty="0" smtClean="0"/>
              <a:t>/drops/II/</a:t>
            </a:r>
            <a:r>
              <a:rPr lang="en-US" sz="1200" dirty="0" err="1" smtClean="0"/>
              <a:t>Curing_Doubt_and_Uncertainty.htm</a:t>
            </a:r>
            <a:endParaRPr lang="de-DE" sz="12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9634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Wir brauchen eine Triage, um zwischen den Anforderungskategorien</a:t>
            </a:r>
            <a:r>
              <a:rPr lang="de-DE" baseline="0" dirty="0" smtClean="0"/>
              <a:t> zu unterscheiden.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http://</a:t>
            </a:r>
            <a:r>
              <a:rPr lang="en-US" sz="1200" dirty="0" err="1" smtClean="0"/>
              <a:t>psimcoe.files.wordpress.com</a:t>
            </a:r>
            <a:r>
              <a:rPr lang="en-US" sz="1200" dirty="0" smtClean="0"/>
              <a:t>/2009/09/sargent_gassed_1919_imperial_war.jpg</a:t>
            </a:r>
            <a:endParaRPr lang="de-DE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24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Do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know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a </a:t>
            </a:r>
            <a:r>
              <a:rPr lang="de-DE" dirty="0" err="1" smtClean="0"/>
              <a:t>facial</a:t>
            </a:r>
            <a:r>
              <a:rPr lang="de-DE" dirty="0" smtClean="0"/>
              <a:t> </a:t>
            </a:r>
            <a:r>
              <a:rPr lang="de-DE" dirty="0" err="1" smtClean="0"/>
              <a:t>composite</a:t>
            </a:r>
            <a:r>
              <a:rPr lang="de-DE" dirty="0" smtClean="0"/>
              <a:t> (</a:t>
            </a:r>
            <a:r>
              <a:rPr lang="de-DE" dirty="0" err="1" smtClean="0"/>
              <a:t>photofit</a:t>
            </a:r>
            <a:r>
              <a:rPr lang="de-DE" dirty="0" smtClean="0"/>
              <a:t>)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?</a:t>
            </a:r>
            <a:endParaRPr lang="de-DE" dirty="0" smtClean="0"/>
          </a:p>
          <a:p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www.polizei.rlp.de</a:t>
            </a:r>
            <a:r>
              <a:rPr lang="de-DE" sz="1200" dirty="0" smtClean="0"/>
              <a:t>/</a:t>
            </a:r>
            <a:r>
              <a:rPr lang="de-DE" sz="1200" dirty="0" err="1" smtClean="0"/>
              <a:t>internet</a:t>
            </a:r>
            <a:r>
              <a:rPr lang="de-DE" sz="1200" dirty="0" smtClean="0"/>
              <a:t>/</a:t>
            </a:r>
            <a:r>
              <a:rPr lang="de-DE" sz="1200" dirty="0" err="1" smtClean="0"/>
              <a:t>med</a:t>
            </a:r>
            <a:r>
              <a:rPr lang="de-DE" sz="1200" dirty="0" smtClean="0"/>
              <a:t>/552/5525571d-5d41-0217-a52f-61f42680e4cd,22222222-2222-2222-2222-222222222222.jpg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727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smtClean="0"/>
              <a:t>http://</a:t>
            </a:r>
            <a:r>
              <a:rPr lang="de-DE" sz="1200" dirty="0" err="1" smtClean="0"/>
              <a:t>imstars.aufeminin.com</a:t>
            </a:r>
            <a:r>
              <a:rPr lang="de-DE" sz="1200" dirty="0" smtClean="0"/>
              <a:t>/</a:t>
            </a:r>
            <a:r>
              <a:rPr lang="de-DE" sz="1200" dirty="0" err="1" smtClean="0"/>
              <a:t>stars</a:t>
            </a:r>
            <a:r>
              <a:rPr lang="de-DE" sz="1200" dirty="0" smtClean="0"/>
              <a:t>/</a:t>
            </a:r>
            <a:r>
              <a:rPr lang="de-DE" sz="1200" dirty="0" err="1" smtClean="0"/>
              <a:t>fan</a:t>
            </a:r>
            <a:r>
              <a:rPr lang="de-DE" sz="1200" dirty="0" smtClean="0"/>
              <a:t>/</a:t>
            </a:r>
            <a:r>
              <a:rPr lang="de-DE" sz="1200" dirty="0" err="1" smtClean="0"/>
              <a:t>angelina-jolie</a:t>
            </a:r>
            <a:r>
              <a:rPr lang="de-DE" sz="1200" dirty="0" smtClean="0"/>
              <a:t>/angelina-jolie-20080729-442131.jpg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8211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Versuchen</a:t>
            </a:r>
            <a:r>
              <a:rPr lang="de-DE" baseline="0" dirty="0" smtClean="0"/>
              <a:t> wir es einmal zusammen mit einem Phantombild. Prägen Sie sich dieses Gesicht ein...</a:t>
            </a:r>
          </a:p>
          <a:p>
            <a:r>
              <a:rPr lang="de-DE" baseline="0" dirty="0" smtClean="0"/>
              <a:t>(Teilnehmer könnten in 3 Gruppen eingeteilt werden, die jede ein anderes Vorgehen wählt.)</a:t>
            </a:r>
          </a:p>
          <a:p>
            <a:r>
              <a:rPr lang="de-DE" baseline="0" dirty="0" smtClean="0"/>
              <a:t>Versuch #1: Sie haben 15 Minuten. Beschreiben Sie das Gesicht komplett mit einem Text, so dass ich es dann nachzeichnen kann. (Wasserfall)</a:t>
            </a:r>
          </a:p>
          <a:p>
            <a:r>
              <a:rPr lang="de-DE" baseline="0" dirty="0" smtClean="0"/>
              <a:t>Versuch #2: Sie haben mehrmals 3 Minuten Zeit. Wählen Sie </a:t>
            </a:r>
            <a:r>
              <a:rPr lang="de-DE" baseline="0" dirty="0" err="1" smtClean="0"/>
              <a:t>soviele</a:t>
            </a:r>
            <a:r>
              <a:rPr lang="de-DE" baseline="0" dirty="0" smtClean="0"/>
              <a:t> Eigenschaften, wie sie in den 3 Minuten komplett beschreiben können. Die zeichne ich dann. Dann wieder beschreiben usw. (</a:t>
            </a:r>
            <a:r>
              <a:rPr lang="de-DE" baseline="0" dirty="0" err="1" smtClean="0"/>
              <a:t>Scrum</a:t>
            </a:r>
            <a:r>
              <a:rPr lang="de-DE" baseline="0" dirty="0" smtClean="0"/>
              <a:t>)</a:t>
            </a:r>
          </a:p>
          <a:p>
            <a:r>
              <a:rPr lang="de-DE" baseline="0" dirty="0" smtClean="0"/>
              <a:t>Versuch #3: Wählen Sie eine Eigenschaft, beschreiben Sie sie komplett; nehmen Sie sich soviel Zeit wie Sie wollen. Dann zeichne ich die Beschreibung. Dann wieder beschreiben usw. (Kanban)</a:t>
            </a:r>
          </a:p>
          <a:p>
            <a:r>
              <a:rPr lang="de-DE" baseline="0" dirty="0" smtClean="0"/>
              <a:t>Versuch #4: Wir zeichnen das Bild im konstanten Dialog...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dirty="0" smtClean="0"/>
              <a:t>http://</a:t>
            </a:r>
            <a:r>
              <a:rPr lang="nl-NL" sz="1200" dirty="0" err="1" smtClean="0"/>
              <a:t>www.animaatjes.de</a:t>
            </a:r>
            <a:r>
              <a:rPr lang="nl-NL" sz="1200" dirty="0" smtClean="0"/>
              <a:t>/</a:t>
            </a:r>
            <a:r>
              <a:rPr lang="nl-NL" sz="1200" dirty="0" err="1" smtClean="0"/>
              <a:t>celebrity</a:t>
            </a:r>
            <a:r>
              <a:rPr lang="nl-NL" sz="1200" dirty="0" smtClean="0"/>
              <a:t>/b/</a:t>
            </a:r>
            <a:r>
              <a:rPr lang="nl-NL" sz="1200" dirty="0" err="1" smtClean="0"/>
              <a:t>brad-pitt</a:t>
            </a:r>
            <a:r>
              <a:rPr lang="nl-NL" sz="1200" dirty="0" smtClean="0"/>
              <a:t>/animaatjes-brad-pitt-39815.jpg</a:t>
            </a:r>
            <a:endParaRPr lang="de-DE" sz="1200" dirty="0" smtClean="0"/>
          </a:p>
          <a:p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659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Die Software, mit der ich die Phantombeschreibungen</a:t>
            </a:r>
            <a:r>
              <a:rPr lang="de-DE" baseline="0" dirty="0" smtClean="0"/>
              <a:t> in ein Bild übersetze.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>
                <a:hlinkClick r:id="rId3"/>
              </a:rPr>
              <a:t>http://flashface.ctapt.de/index.php</a:t>
            </a:r>
            <a:endParaRPr lang="is-I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E2C1C-5251-40B6-9A33-06A98AB8FB0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8197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BBB25-0121-4CFB-A0B8-891B1003515C}" type="datetimeFigureOut">
              <a:rPr lang="de-DE" smtClean="0"/>
              <a:pPr/>
              <a:t>07.04.13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81C65-07AE-4686-B50E-7A2DB36B0C5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://flashface.ctapt.de/index.php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geekswithblogs.net/theArchitectsNapkin/archive/2011/12/14/agile-process-reality-check.aspx" TargetMode="External"/><Relationship Id="rId4" Type="http://schemas.openxmlformats.org/officeDocument/2006/relationships/hyperlink" Target="http://geekswithblogs.net/theArchitectsNapkin/archive/2011/12/16/from-agile-to-elastic.aspx" TargetMode="External"/><Relationship Id="rId5" Type="http://schemas.openxmlformats.org/officeDocument/2006/relationships/hyperlink" Target="http://geekswithblogs.net/theArchitectsNapkin/archive/2011/12/22/spinning-ndash-getting-agile-at-the-core.aspx" TargetMode="External"/><Relationship Id="rId6" Type="http://schemas.openxmlformats.org/officeDocument/2006/relationships/hyperlink" Target="http://geekswithblogs.net/theArchitectsNapkin/archive/2011/12/23/get-into-the-flow-with-spinning.aspx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alfw.blogspot.com/2011/09/spinning-vorschlag-fur-den-kern-jedes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clean-code-developer.de" TargetMode="External"/><Relationship Id="rId4" Type="http://schemas.openxmlformats.org/officeDocument/2006/relationships/hyperlink" Target="http://www.clean-code-advisors.de" TargetMode="External"/><Relationship Id="rId5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Wesphal Ralf-P41DS09-044 swMittel.jpg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14610" y="0"/>
            <a:ext cx="4614022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71632" y="836712"/>
            <a:ext cx="7772400" cy="1470025"/>
          </a:xfrm>
          <a:effectLst/>
        </p:spPr>
        <p:txBody>
          <a:bodyPr/>
          <a:lstStyle/>
          <a:p>
            <a:pPr algn="r"/>
            <a:r>
              <a:rPr lang="de-DE" b="1" dirty="0" smtClean="0"/>
              <a:t>Spinning</a:t>
            </a:r>
            <a:br>
              <a:rPr lang="de-DE" b="1" dirty="0" smtClean="0"/>
            </a:br>
            <a:r>
              <a:rPr lang="de-DE" sz="3200" b="1" dirty="0" err="1" smtClean="0"/>
              <a:t>Taking</a:t>
            </a:r>
            <a:r>
              <a:rPr lang="de-DE" sz="3200" b="1" dirty="0" smtClean="0"/>
              <a:t> </a:t>
            </a:r>
            <a:r>
              <a:rPr lang="de-DE" sz="3200" b="1" dirty="0" err="1" smtClean="0"/>
              <a:t>Agility</a:t>
            </a:r>
            <a:r>
              <a:rPr lang="de-DE" sz="3200" b="1" dirty="0" smtClean="0"/>
              <a:t> </a:t>
            </a:r>
            <a:r>
              <a:rPr lang="de-DE" sz="3200" b="1" dirty="0" err="1" smtClean="0"/>
              <a:t>for</a:t>
            </a:r>
            <a:r>
              <a:rPr lang="de-DE" sz="3200" b="1" dirty="0" smtClean="0"/>
              <a:t> a Ride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57356" y="2740141"/>
            <a:ext cx="7286644" cy="1752600"/>
          </a:xfrm>
        </p:spPr>
        <p:txBody>
          <a:bodyPr>
            <a:noAutofit/>
          </a:bodyPr>
          <a:lstStyle/>
          <a:p>
            <a:pPr algn="r"/>
            <a:r>
              <a:rPr lang="de-DE" sz="3600" dirty="0" smtClean="0"/>
              <a:t>Ralf Westphal</a:t>
            </a:r>
          </a:p>
          <a:p>
            <a:pPr algn="r"/>
            <a:r>
              <a:rPr lang="de-DE" sz="2800" dirty="0" err="1" smtClean="0"/>
              <a:t>info@ralfw.de</a:t>
            </a:r>
            <a:endParaRPr lang="de-DE" sz="2800" dirty="0" smtClean="0"/>
          </a:p>
          <a:p>
            <a:pPr algn="r"/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800" dirty="0" smtClean="0"/>
              <a:t>ralfw.blogspot.com</a:t>
            </a:r>
            <a:br>
              <a:rPr lang="de-DE" sz="2800" dirty="0" smtClean="0"/>
            </a:br>
            <a:r>
              <a:rPr lang="de-DE" sz="2800" dirty="0" smtClean="0"/>
              <a:t>@</a:t>
            </a:r>
            <a:r>
              <a:rPr lang="de-DE" sz="2800" dirty="0" err="1" smtClean="0"/>
              <a:t>ralfw</a:t>
            </a:r>
            <a:endParaRPr lang="de-DE" sz="2800" dirty="0" smtClean="0"/>
          </a:p>
          <a:p>
            <a:pPr algn="r"/>
            <a:r>
              <a:rPr lang="de-DE" sz="2800" dirty="0" err="1" smtClean="0"/>
              <a:t>www.ralfw.de</a:t>
            </a:r>
            <a:endParaRPr lang="de-DE" sz="2800" dirty="0" smtClean="0"/>
          </a:p>
          <a:p>
            <a:pPr algn="r"/>
            <a:r>
              <a:rPr lang="de-DE" sz="2800" dirty="0" err="1"/>
              <a:t>www.clean</a:t>
            </a:r>
            <a:r>
              <a:rPr lang="de-DE" sz="2800" dirty="0"/>
              <a:t>-code-</a:t>
            </a:r>
            <a:r>
              <a:rPr lang="de-DE" sz="2800" dirty="0" err="1" smtClean="0"/>
              <a:t>developer.de</a:t>
            </a:r>
            <a:endParaRPr lang="de-DE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-675457"/>
            <a:ext cx="5976664" cy="796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3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646" y="-27384"/>
            <a:ext cx="9501190" cy="701735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368702" y="332656"/>
            <a:ext cx="3883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dirty="0">
                <a:hlinkClick r:id="rId4"/>
              </a:rPr>
              <a:t>http://flashface.ctapt.de/</a:t>
            </a:r>
            <a:r>
              <a:rPr lang="is-IS" dirty="0" smtClean="0">
                <a:hlinkClick r:id="rId4"/>
              </a:rPr>
              <a:t>index.php</a:t>
            </a:r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1735444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520" y="-34959"/>
            <a:ext cx="9305031" cy="68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6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"/>
          <p:cNvSpPr txBox="1">
            <a:spLocks/>
          </p:cNvSpPr>
          <p:nvPr/>
        </p:nvSpPr>
        <p:spPr>
          <a:xfrm>
            <a:off x="755576" y="2060848"/>
            <a:ext cx="7413004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#3 </a:t>
            </a:r>
            <a:r>
              <a:rPr lang="de-DE" dirty="0" err="1" smtClean="0"/>
              <a:t>Allow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quickest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111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994" y="836712"/>
            <a:ext cx="919138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71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"/>
          <p:cNvSpPr txBox="1">
            <a:spLocks/>
          </p:cNvSpPr>
          <p:nvPr/>
        </p:nvSpPr>
        <p:spPr>
          <a:xfrm>
            <a:off x="0" y="206084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#4 </a:t>
            </a:r>
            <a:r>
              <a:rPr lang="de-DE" dirty="0" err="1" smtClean="0"/>
              <a:t>Allow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stopping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time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2260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2" y="764704"/>
            <a:ext cx="9220552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01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"/>
          <p:cNvSpPr txBox="1">
            <a:spLocks/>
          </p:cNvSpPr>
          <p:nvPr/>
        </p:nvSpPr>
        <p:spPr>
          <a:xfrm>
            <a:off x="0" y="206084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#5 </a:t>
            </a:r>
            <a:r>
              <a:rPr lang="de-DE" dirty="0" smtClean="0"/>
              <a:t>Force evolvability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4747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4056" y="-1"/>
            <a:ext cx="10260632" cy="6874623"/>
          </a:xfrm>
          <a:prstGeom prst="rect">
            <a:avLst/>
          </a:prstGeom>
        </p:spPr>
      </p:pic>
      <p:sp>
        <p:nvSpPr>
          <p:cNvPr id="3" name="Titel 2"/>
          <p:cNvSpPr txBox="1">
            <a:spLocks/>
          </p:cNvSpPr>
          <p:nvPr/>
        </p:nvSpPr>
        <p:spPr>
          <a:xfrm>
            <a:off x="0" y="1205880"/>
            <a:ext cx="91440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Chalkduster"/>
                <a:cs typeface="Chalkduster"/>
              </a:rPr>
              <a:t>The </a:t>
            </a:r>
            <a:r>
              <a:rPr lang="de-DE" dirty="0" err="1" smtClean="0">
                <a:latin typeface="Chalkduster"/>
                <a:cs typeface="Chalkduster"/>
              </a:rPr>
              <a:t>Elastic</a:t>
            </a:r>
            <a:r>
              <a:rPr lang="de-DE" dirty="0" smtClean="0">
                <a:latin typeface="Chalkduster"/>
                <a:cs typeface="Chalkduster"/>
              </a:rPr>
              <a:t> </a:t>
            </a:r>
            <a:r>
              <a:rPr lang="de-DE" dirty="0" err="1" smtClean="0">
                <a:latin typeface="Chalkduster"/>
                <a:cs typeface="Chalkduster"/>
              </a:rPr>
              <a:t>Manifesto</a:t>
            </a:r>
            <a:endParaRPr lang="de-DE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48696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3451" y="-4232"/>
            <a:ext cx="10273963" cy="6862232"/>
          </a:xfrm>
          <a:prstGeom prst="rect">
            <a:avLst/>
          </a:prstGeom>
        </p:spPr>
      </p:pic>
      <p:sp>
        <p:nvSpPr>
          <p:cNvPr id="4" name="Titel 2"/>
          <p:cNvSpPr txBox="1">
            <a:spLocks/>
          </p:cNvSpPr>
          <p:nvPr/>
        </p:nvSpPr>
        <p:spPr>
          <a:xfrm>
            <a:off x="35496" y="240903"/>
            <a:ext cx="9144000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de-DE" dirty="0" err="1" smtClean="0">
                <a:latin typeface="Chalkduster"/>
                <a:cs typeface="Chalkduster"/>
              </a:rPr>
              <a:t>Acceptance</a:t>
            </a:r>
            <a:r>
              <a:rPr lang="de-DE" dirty="0" smtClean="0">
                <a:latin typeface="Chalkduster"/>
                <a:cs typeface="Chalkduster"/>
              </a:rPr>
              <a:t> </a:t>
            </a:r>
            <a:r>
              <a:rPr lang="de-DE" dirty="0" err="1" smtClean="0">
                <a:latin typeface="Chalkduster"/>
                <a:cs typeface="Chalkduster"/>
              </a:rPr>
              <a:t>over</a:t>
            </a:r>
            <a:r>
              <a:rPr lang="de-DE" dirty="0" smtClean="0">
                <a:latin typeface="Chalkduster"/>
                <a:cs typeface="Chalkduster"/>
              </a:rPr>
              <a:t> </a:t>
            </a:r>
            <a:r>
              <a:rPr lang="de-DE" dirty="0" err="1">
                <a:latin typeface="Chalkduster"/>
                <a:cs typeface="Chalkduster"/>
              </a:rPr>
              <a:t>s</a:t>
            </a:r>
            <a:r>
              <a:rPr lang="de-DE" dirty="0" err="1" smtClean="0">
                <a:latin typeface="Chalkduster"/>
                <a:cs typeface="Chalkduster"/>
              </a:rPr>
              <a:t>pecification</a:t>
            </a:r>
            <a:endParaRPr lang="de-DE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1577234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5204" y="0"/>
            <a:ext cx="9875755" cy="694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758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2576" y="-31170"/>
            <a:ext cx="10333754" cy="6889169"/>
          </a:xfrm>
          <a:prstGeom prst="rect">
            <a:avLst/>
          </a:prstGeom>
        </p:spPr>
      </p:pic>
      <p:sp>
        <p:nvSpPr>
          <p:cNvPr id="4" name="Titel 2"/>
          <p:cNvSpPr txBox="1">
            <a:spLocks/>
          </p:cNvSpPr>
          <p:nvPr/>
        </p:nvSpPr>
        <p:spPr>
          <a:xfrm>
            <a:off x="36512" y="188640"/>
            <a:ext cx="9144000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de-DE" dirty="0" smtClean="0">
                <a:latin typeface="Chalkduster"/>
                <a:cs typeface="Chalkduster"/>
              </a:rPr>
              <a:t>Progress </a:t>
            </a:r>
            <a:r>
              <a:rPr lang="de-DE" dirty="0" err="1" smtClean="0">
                <a:latin typeface="Chalkduster"/>
                <a:cs typeface="Chalkduster"/>
              </a:rPr>
              <a:t>over</a:t>
            </a:r>
            <a:endParaRPr lang="de-DE" dirty="0" smtClean="0">
              <a:latin typeface="Chalkduster"/>
              <a:cs typeface="Chalkduster"/>
            </a:endParaRPr>
          </a:p>
          <a:p>
            <a:pPr algn="l"/>
            <a:r>
              <a:rPr lang="de-DE" dirty="0" err="1">
                <a:latin typeface="Chalkduster"/>
                <a:cs typeface="Chalkduster"/>
              </a:rPr>
              <a:t>c</a:t>
            </a:r>
            <a:r>
              <a:rPr lang="de-DE" dirty="0" err="1" smtClean="0">
                <a:latin typeface="Chalkduster"/>
                <a:cs typeface="Chalkduster"/>
              </a:rPr>
              <a:t>ompletion</a:t>
            </a:r>
            <a:endParaRPr lang="de-DE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48849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520" y="-171400"/>
            <a:ext cx="9577064" cy="7202918"/>
          </a:xfrm>
          <a:prstGeom prst="rect">
            <a:avLst/>
          </a:prstGeom>
        </p:spPr>
      </p:pic>
      <p:sp>
        <p:nvSpPr>
          <p:cNvPr id="4" name="Titel 2"/>
          <p:cNvSpPr txBox="1">
            <a:spLocks/>
          </p:cNvSpPr>
          <p:nvPr/>
        </p:nvSpPr>
        <p:spPr>
          <a:xfrm>
            <a:off x="3635896" y="5517232"/>
            <a:ext cx="5544616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de-DE" dirty="0" err="1" smtClean="0">
                <a:latin typeface="Chalkduster"/>
                <a:cs typeface="Chalkduster"/>
              </a:rPr>
              <a:t>Reactivity</a:t>
            </a:r>
            <a:r>
              <a:rPr lang="de-DE" dirty="0" smtClean="0">
                <a:latin typeface="Chalkduster"/>
                <a:cs typeface="Chalkduster"/>
              </a:rPr>
              <a:t> </a:t>
            </a:r>
            <a:r>
              <a:rPr lang="de-DE" dirty="0" err="1" smtClean="0">
                <a:latin typeface="Chalkduster"/>
                <a:cs typeface="Chalkduster"/>
              </a:rPr>
              <a:t>over</a:t>
            </a:r>
            <a:endParaRPr lang="de-DE" dirty="0" smtClean="0">
              <a:latin typeface="Chalkduster"/>
              <a:cs typeface="Chalkduster"/>
            </a:endParaRPr>
          </a:p>
          <a:p>
            <a:pPr algn="r"/>
            <a:r>
              <a:rPr lang="de-DE" dirty="0" err="1" smtClean="0">
                <a:latin typeface="Chalkduster"/>
                <a:cs typeface="Chalkduster"/>
              </a:rPr>
              <a:t>commitment</a:t>
            </a:r>
            <a:endParaRPr lang="de-DE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534607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520" y="-20837"/>
            <a:ext cx="9793088" cy="7122245"/>
          </a:xfrm>
          <a:prstGeom prst="rect">
            <a:avLst/>
          </a:prstGeom>
        </p:spPr>
      </p:pic>
      <p:sp>
        <p:nvSpPr>
          <p:cNvPr id="4" name="Titel 2"/>
          <p:cNvSpPr txBox="1">
            <a:spLocks/>
          </p:cNvSpPr>
          <p:nvPr/>
        </p:nvSpPr>
        <p:spPr>
          <a:xfrm>
            <a:off x="179512" y="206895"/>
            <a:ext cx="4932040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de-DE" sz="5400" dirty="0" smtClean="0">
                <a:latin typeface="Chalkduster"/>
                <a:cs typeface="Chalkduster"/>
              </a:rPr>
              <a:t>Spinning</a:t>
            </a:r>
            <a:endParaRPr lang="de-DE" sz="5400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543502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" y="1490063"/>
            <a:ext cx="9144000" cy="352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52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132" y="260648"/>
            <a:ext cx="6940252" cy="632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7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742" y="-99392"/>
            <a:ext cx="3549490" cy="686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54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6752"/>
            <a:ext cx="9144000" cy="416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65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-9312"/>
            <a:ext cx="6453460" cy="68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1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5724"/>
            <a:ext cx="9144000" cy="244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5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88640"/>
            <a:ext cx="5944782" cy="63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02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808" y="1484784"/>
            <a:ext cx="37084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1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60648"/>
            <a:ext cx="6051003" cy="626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47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0608" y="-543870"/>
            <a:ext cx="10585176" cy="793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28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Ressourcen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sz="4400" dirty="0"/>
              <a:t>Spinning – Vorschlag für den Kern jedes Vorgehensmodells</a:t>
            </a:r>
            <a:br>
              <a:rPr lang="de-DE" sz="4400" dirty="0"/>
            </a:br>
            <a:r>
              <a:rPr lang="de-DE" dirty="0">
                <a:hlinkClick r:id="rId2"/>
              </a:rPr>
              <a:t>http://ralfw.blogspot.com/2011/09/spinning-vorschlag-fur-den-kern-jedes.html</a:t>
            </a:r>
            <a:r>
              <a:rPr lang="de-DE" dirty="0"/>
              <a:t> </a:t>
            </a:r>
            <a:endParaRPr lang="de-DE" sz="4400" dirty="0"/>
          </a:p>
          <a:p>
            <a:r>
              <a:rPr lang="de-DE" sz="4400" dirty="0"/>
              <a:t>Agile </a:t>
            </a:r>
            <a:r>
              <a:rPr lang="de-DE" sz="4400" dirty="0" err="1"/>
              <a:t>Process</a:t>
            </a:r>
            <a:r>
              <a:rPr lang="de-DE" sz="4400" dirty="0"/>
              <a:t> Reality Check</a:t>
            </a:r>
            <a:br>
              <a:rPr lang="de-DE" sz="4400" dirty="0"/>
            </a:br>
            <a:r>
              <a:rPr lang="en-US" dirty="0">
                <a:hlinkClick r:id="rId3"/>
              </a:rPr>
              <a:t>http://geekswithblogs.net/theArchitectsNapkin/archive/2011/12/14/agile-process-reality-check.aspx</a:t>
            </a:r>
            <a:endParaRPr lang="en-US" dirty="0"/>
          </a:p>
          <a:p>
            <a:r>
              <a:rPr lang="de-DE" sz="4400" dirty="0" err="1"/>
              <a:t>From</a:t>
            </a:r>
            <a:r>
              <a:rPr lang="de-DE" sz="4400" dirty="0"/>
              <a:t> Agile </a:t>
            </a:r>
            <a:r>
              <a:rPr lang="de-DE" sz="4400" dirty="0" err="1"/>
              <a:t>to</a:t>
            </a:r>
            <a:r>
              <a:rPr lang="de-DE" sz="4400" dirty="0"/>
              <a:t> </a:t>
            </a:r>
            <a:r>
              <a:rPr lang="de-DE" sz="4400" dirty="0" err="1"/>
              <a:t>Elastic</a:t>
            </a:r>
            <a:r>
              <a:rPr lang="de-DE" sz="4400" dirty="0"/>
              <a:t/>
            </a:r>
            <a:br>
              <a:rPr lang="de-DE" sz="4400" dirty="0"/>
            </a:br>
            <a:r>
              <a:rPr lang="en-US" dirty="0">
                <a:hlinkClick r:id="rId4"/>
              </a:rPr>
              <a:t>http://geekswithblogs.net/theArchitectsNapkin/archive/2011/12/16/from-agile-to-elastic.aspx</a:t>
            </a:r>
            <a:endParaRPr lang="en-US" dirty="0"/>
          </a:p>
          <a:p>
            <a:r>
              <a:rPr lang="de-DE" sz="4400" dirty="0"/>
              <a:t>Spinning – </a:t>
            </a:r>
            <a:r>
              <a:rPr lang="de-DE" sz="4400" dirty="0" err="1"/>
              <a:t>Getting</a:t>
            </a:r>
            <a:r>
              <a:rPr lang="de-DE" sz="4400" dirty="0"/>
              <a:t> Agile </a:t>
            </a:r>
            <a:r>
              <a:rPr lang="de-DE" sz="4400" dirty="0" err="1"/>
              <a:t>at</a:t>
            </a:r>
            <a:r>
              <a:rPr lang="de-DE" sz="4400" dirty="0"/>
              <a:t> </a:t>
            </a:r>
            <a:r>
              <a:rPr lang="de-DE" sz="4400" dirty="0" err="1"/>
              <a:t>the</a:t>
            </a:r>
            <a:r>
              <a:rPr lang="de-DE" sz="4400" dirty="0"/>
              <a:t> Core</a:t>
            </a:r>
            <a:br>
              <a:rPr lang="de-DE" sz="4400" dirty="0"/>
            </a:br>
            <a:r>
              <a:rPr lang="en-US" dirty="0">
                <a:hlinkClick r:id="rId5"/>
              </a:rPr>
              <a:t>http://geekswithblogs.net/theArchitectsNapkin/archive/2011/12/22/spinning-ndash-getting-agile-at-the-core.aspx</a:t>
            </a:r>
            <a:endParaRPr lang="en-US" dirty="0"/>
          </a:p>
          <a:p>
            <a:r>
              <a:rPr lang="en-US" sz="4400" dirty="0"/>
              <a:t>Get into the Flow with Spinning</a:t>
            </a:r>
            <a:br>
              <a:rPr lang="en-US" sz="4400" dirty="0"/>
            </a:br>
            <a:r>
              <a:rPr lang="en-US" dirty="0">
                <a:hlinkClick r:id="rId6"/>
              </a:rPr>
              <a:t>http://geekswithblogs.net/theArchitectsNapkin/archive/2011/12/23/get-into-the-flow-with-spinning.aspx</a:t>
            </a:r>
            <a:r>
              <a:rPr lang="en-US" dirty="0"/>
              <a:t> </a:t>
            </a:r>
            <a:endParaRPr lang="en-US" sz="4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884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14612" y="274638"/>
            <a:ext cx="5972188" cy="1143000"/>
          </a:xfrm>
        </p:spPr>
        <p:txBody>
          <a:bodyPr/>
          <a:lstStyle/>
          <a:p>
            <a:r>
              <a:rPr lang="de-DE" dirty="0" smtClean="0"/>
              <a:t>Referent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71736" y="1600200"/>
            <a:ext cx="6115064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Ralf </a:t>
            </a:r>
            <a:r>
              <a:rPr lang="en-US" dirty="0" err="1"/>
              <a:t>Westphal</a:t>
            </a:r>
            <a:r>
              <a:rPr lang="en-US" dirty="0"/>
              <a:t> is a freelance consultant, project coach, and trainer on software architectural topics and team </a:t>
            </a:r>
            <a:r>
              <a:rPr lang="en-US" dirty="0" smtClean="0"/>
              <a:t>organization.</a:t>
            </a:r>
            <a:br>
              <a:rPr lang="en-US" dirty="0" smtClean="0"/>
            </a:br>
            <a:r>
              <a:rPr lang="en-US" dirty="0" smtClean="0"/>
              <a:t>He </a:t>
            </a:r>
            <a:r>
              <a:rPr lang="en-US" dirty="0"/>
              <a:t>is the author of more than 500 publications since 1998. Together with his colleague Stefan Lieser he is the co-founder of the </a:t>
            </a:r>
            <a:r>
              <a:rPr lang="en-US" dirty="0">
                <a:hlinkClick r:id="rId3"/>
              </a:rPr>
              <a:t>"Clean Code Developer" initiative</a:t>
            </a:r>
            <a:r>
              <a:rPr lang="en-US" dirty="0"/>
              <a:t> to increase software quality; also Ralf is working as one of the </a:t>
            </a:r>
            <a:r>
              <a:rPr lang="en-US" dirty="0">
                <a:hlinkClick r:id="rId4"/>
              </a:rPr>
              <a:t>clean-code-</a:t>
            </a:r>
            <a:r>
              <a:rPr lang="en-US" dirty="0" err="1" smtClean="0">
                <a:hlinkClick r:id="rId4"/>
              </a:rPr>
              <a:t>advisors.de</a:t>
            </a:r>
            <a:r>
              <a:rPr lang="en-US" dirty="0"/>
              <a:t>.</a:t>
            </a:r>
            <a:endParaRPr lang="de-DE" dirty="0"/>
          </a:p>
        </p:txBody>
      </p:sp>
      <p:pic>
        <p:nvPicPr>
          <p:cNvPr id="4" name="Grafik 3" descr="Wesphal Ralf-P41DS09-044 swMittel.jpg"/>
          <p:cNvPicPr>
            <a:picLocks noChangeAspect="1"/>
          </p:cNvPicPr>
          <p:nvPr/>
        </p:nvPicPr>
        <p:blipFill>
          <a:blip r:embed="rId5" cstate="print">
            <a:lum bright="62000" contrast="-77000"/>
          </a:blip>
          <a:stretch>
            <a:fillRect/>
          </a:stretch>
        </p:blipFill>
        <p:spPr>
          <a:xfrm>
            <a:off x="-2214610" y="0"/>
            <a:ext cx="461402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0" y="620688"/>
            <a:ext cx="9077982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26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"/>
          <p:cNvSpPr txBox="1">
            <a:spLocks/>
          </p:cNvSpPr>
          <p:nvPr/>
        </p:nvSpPr>
        <p:spPr>
          <a:xfrm>
            <a:off x="0" y="206084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#1 </a:t>
            </a:r>
            <a:r>
              <a:rPr lang="de-DE" dirty="0" smtClean="0"/>
              <a:t>View </a:t>
            </a:r>
            <a:r>
              <a:rPr lang="de-DE" dirty="0" err="1" smtClean="0"/>
              <a:t>interruptions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norm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9723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32656" y="0"/>
            <a:ext cx="11767746" cy="68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5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"/>
          <p:cNvSpPr txBox="1">
            <a:spLocks/>
          </p:cNvSpPr>
          <p:nvPr/>
        </p:nvSpPr>
        <p:spPr>
          <a:xfrm>
            <a:off x="755576" y="2060848"/>
            <a:ext cx="7413004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#2 </a:t>
            </a:r>
            <a:r>
              <a:rPr lang="de-DE" dirty="0" err="1" smtClean="0"/>
              <a:t>Institutionalize</a:t>
            </a:r>
            <a:r>
              <a:rPr lang="de-DE" dirty="0" smtClean="0"/>
              <a:t> </a:t>
            </a:r>
            <a:r>
              <a:rPr lang="de-DE" dirty="0" err="1" smtClean="0"/>
              <a:t>triage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2572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5" y="-1053828"/>
            <a:ext cx="6586879" cy="851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85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000" y="-171400"/>
            <a:ext cx="6114344" cy="74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18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847</Words>
  <Application>Microsoft Macintosh PowerPoint</Application>
  <PresentationFormat>Bildschirmpräsentation (4:3)</PresentationFormat>
  <Paragraphs>110</Paragraphs>
  <Slides>33</Slides>
  <Notes>23</Notes>
  <HiddenSlides>1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4" baseType="lpstr">
      <vt:lpstr>Larissa-Design</vt:lpstr>
      <vt:lpstr>Spinning Taking Agility for a Ride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Ressourcen</vt:lpstr>
      <vt:lpstr>Referent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Spinning</dc:title>
  <dc:subject/>
  <dc:creator>Ralf Westphal</dc:creator>
  <cp:keywords/>
  <dc:description/>
  <cp:lastModifiedBy>Ralf Westphal</cp:lastModifiedBy>
  <cp:revision>124</cp:revision>
  <dcterms:created xsi:type="dcterms:W3CDTF">2010-02-24T08:10:53Z</dcterms:created>
  <dcterms:modified xsi:type="dcterms:W3CDTF">2013-04-07T10:13:07Z</dcterms:modified>
  <cp:category/>
</cp:coreProperties>
</file>

<file path=docProps/thumbnail.jpeg>
</file>